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7" r:id="rId3"/>
    <p:sldId id="258" r:id="rId4"/>
    <p:sldId id="257" r:id="rId5"/>
    <p:sldId id="268" r:id="rId6"/>
    <p:sldId id="270" r:id="rId7"/>
    <p:sldId id="26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4" d="100"/>
          <a:sy n="94" d="100"/>
        </p:scale>
        <p:origin x="61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4583-627C-496D-8277-97B1EF2D46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Connecting Ammeters and Voltmeters in a Circuit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84AB8-D8D4-4228-850C-54344F639E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3204ECD-42F4-482F-B9E7-E94D9BD9B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6374" y="563880"/>
            <a:ext cx="7729728" cy="1188720"/>
          </a:xfrm>
        </p:spPr>
        <p:txBody>
          <a:bodyPr/>
          <a:lstStyle/>
          <a:p>
            <a:pPr eaLnBrk="1" hangingPunct="1"/>
            <a:r>
              <a:rPr lang="en-US" altLang="en-US" dirty="0"/>
              <a:t>Connecting the Voltmeter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FF39940-CE0F-4E66-8AE9-82A52915A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90738" y="1934816"/>
            <a:ext cx="8001000" cy="118872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Voltmeters are connected in parallel.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This means that they are connected across the device.</a:t>
            </a:r>
          </a:p>
          <a:p>
            <a:pPr eaLnBrk="1" hangingPunct="1">
              <a:lnSpc>
                <a:spcPct val="90000"/>
              </a:lnSpc>
            </a:pPr>
            <a:endParaRPr lang="en-US" altLang="en-US" b="1" dirty="0"/>
          </a:p>
          <a:p>
            <a:pPr eaLnBrk="1" hangingPunct="1">
              <a:lnSpc>
                <a:spcPct val="90000"/>
              </a:lnSpc>
            </a:pPr>
            <a:endParaRPr lang="en-US" altLang="en-US" b="1" dirty="0"/>
          </a:p>
          <a:p>
            <a:pPr eaLnBrk="1" hangingPunct="1">
              <a:lnSpc>
                <a:spcPct val="90000"/>
              </a:lnSpc>
            </a:pPr>
            <a:endParaRPr lang="en-US" altLang="en-US" sz="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C8672D-EF4F-4557-870A-5021B049AD48}"/>
              </a:ext>
            </a:extLst>
          </p:cNvPr>
          <p:cNvGrpSpPr/>
          <p:nvPr/>
        </p:nvGrpSpPr>
        <p:grpSpPr>
          <a:xfrm>
            <a:off x="4769644" y="3123537"/>
            <a:ext cx="2643187" cy="1828800"/>
            <a:chOff x="4675189" y="3354388"/>
            <a:chExt cx="2643187" cy="1828800"/>
          </a:xfrm>
        </p:grpSpPr>
        <p:grpSp>
          <p:nvGrpSpPr>
            <p:cNvPr id="7" name="Group 55">
              <a:extLst>
                <a:ext uri="{FF2B5EF4-FFF2-40B4-BE49-F238E27FC236}">
                  <a16:creationId xmlns:a16="http://schemas.microsoft.com/office/drawing/2014/main" id="{E8E3A4E3-9257-4AB4-8077-8298D1F6D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189" y="3354388"/>
              <a:ext cx="2643187" cy="1828800"/>
              <a:chOff x="1930" y="2788"/>
              <a:chExt cx="1665" cy="1152"/>
            </a:xfrm>
          </p:grpSpPr>
          <p:sp>
            <p:nvSpPr>
              <p:cNvPr id="9" name="Rectangle 28">
                <a:extLst>
                  <a:ext uri="{FF2B5EF4-FFF2-40B4-BE49-F238E27FC236}">
                    <a16:creationId xmlns:a16="http://schemas.microsoft.com/office/drawing/2014/main" id="{09D8AD75-555A-4036-99F6-571F7E63F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2788"/>
                <a:ext cx="1635" cy="115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Text Box 30">
                <a:extLst>
                  <a:ext uri="{FF2B5EF4-FFF2-40B4-BE49-F238E27FC236}">
                    <a16:creationId xmlns:a16="http://schemas.microsoft.com/office/drawing/2014/main" id="{9CF5C88A-F96A-4DDE-AF42-773E39E19332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788" y="2790"/>
                <a:ext cx="252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R</a:t>
                </a:r>
                <a:r>
                  <a:rPr lang="en-US" altLang="en-US" sz="1600" baseline="-25000">
                    <a:latin typeface="Times New Roman" panose="02020603050405020304" pitchFamily="18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Text Box 33">
                <a:extLst>
                  <a:ext uri="{FF2B5EF4-FFF2-40B4-BE49-F238E27FC236}">
                    <a16:creationId xmlns:a16="http://schemas.microsoft.com/office/drawing/2014/main" id="{8A31531E-496F-4D60-A505-49C734672D6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311" y="3214"/>
                <a:ext cx="284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R</a:t>
                </a:r>
                <a:r>
                  <a:rPr lang="en-US" altLang="en-US" sz="1600" baseline="-25000">
                    <a:latin typeface="Times New Roman" panose="02020603050405020304" pitchFamily="18" charset="0"/>
                  </a:rPr>
                  <a:t>2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Text Box 35">
                <a:extLst>
                  <a:ext uri="{FF2B5EF4-FFF2-40B4-BE49-F238E27FC236}">
                    <a16:creationId xmlns:a16="http://schemas.microsoft.com/office/drawing/2014/main" id="{761612E8-7DFD-419E-974E-D4EA5590F5B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049" y="3177"/>
                <a:ext cx="24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3" name="Line 36">
                <a:extLst>
                  <a:ext uri="{FF2B5EF4-FFF2-40B4-BE49-F238E27FC236}">
                    <a16:creationId xmlns:a16="http://schemas.microsoft.com/office/drawing/2014/main" id="{EFDE4314-DB2F-4914-BA44-6E3676E570E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23" y="3041"/>
                <a:ext cx="1" cy="2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37">
                <a:extLst>
                  <a:ext uri="{FF2B5EF4-FFF2-40B4-BE49-F238E27FC236}">
                    <a16:creationId xmlns:a16="http://schemas.microsoft.com/office/drawing/2014/main" id="{68C49FFC-47C7-4CE1-981C-F6A5DE28B90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4" y="3405"/>
                <a:ext cx="0" cy="2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38">
                <a:extLst>
                  <a:ext uri="{FF2B5EF4-FFF2-40B4-BE49-F238E27FC236}">
                    <a16:creationId xmlns:a16="http://schemas.microsoft.com/office/drawing/2014/main" id="{48D73206-548E-4889-91C6-16022E54BE2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4" y="3649"/>
                <a:ext cx="5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39">
                <a:extLst>
                  <a:ext uri="{FF2B5EF4-FFF2-40B4-BE49-F238E27FC236}">
                    <a16:creationId xmlns:a16="http://schemas.microsoft.com/office/drawing/2014/main" id="{BBCF04A2-3907-4763-8F09-8B7626AFEC6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263" y="303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40">
                <a:extLst>
                  <a:ext uri="{FF2B5EF4-FFF2-40B4-BE49-F238E27FC236}">
                    <a16:creationId xmlns:a16="http://schemas.microsoft.com/office/drawing/2014/main" id="{78052D7A-15F1-4488-B9CD-53104BEDE2A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263" y="3509"/>
                <a:ext cx="0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41">
                <a:extLst>
                  <a:ext uri="{FF2B5EF4-FFF2-40B4-BE49-F238E27FC236}">
                    <a16:creationId xmlns:a16="http://schemas.microsoft.com/office/drawing/2014/main" id="{C972D007-7F46-4CBE-9A0B-D1287F49D06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54" y="3040"/>
                <a:ext cx="20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42">
                <a:extLst>
                  <a:ext uri="{FF2B5EF4-FFF2-40B4-BE49-F238E27FC236}">
                    <a16:creationId xmlns:a16="http://schemas.microsoft.com/office/drawing/2014/main" id="{DB0F804E-76C7-43FD-AC36-E817DCA9AC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62" y="3650"/>
                <a:ext cx="19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43">
                <a:extLst>
                  <a:ext uri="{FF2B5EF4-FFF2-40B4-BE49-F238E27FC236}">
                    <a16:creationId xmlns:a16="http://schemas.microsoft.com/office/drawing/2014/main" id="{56FE26FB-43E8-4A9C-ABB1-28698E0CA86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1" y="3041"/>
                <a:ext cx="50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 Box 44">
                <a:extLst>
                  <a:ext uri="{FF2B5EF4-FFF2-40B4-BE49-F238E27FC236}">
                    <a16:creationId xmlns:a16="http://schemas.microsoft.com/office/drawing/2014/main" id="{6E03C383-DC67-45DA-94CB-6550129E68B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34" y="3180"/>
                <a:ext cx="201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V</a:t>
                </a:r>
              </a:p>
            </p:txBody>
          </p:sp>
          <p:pic>
            <p:nvPicPr>
              <p:cNvPr id="22" name="Picture 45">
                <a:extLst>
                  <a:ext uri="{FF2B5EF4-FFF2-40B4-BE49-F238E27FC236}">
                    <a16:creationId xmlns:a16="http://schemas.microsoft.com/office/drawing/2014/main" id="{65ACBA94-A9E6-4C19-8028-BD73CAC3A4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853" y="3477"/>
                <a:ext cx="86" cy="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46">
                <a:extLst>
                  <a:ext uri="{FF2B5EF4-FFF2-40B4-BE49-F238E27FC236}">
                    <a16:creationId xmlns:a16="http://schemas.microsoft.com/office/drawing/2014/main" id="{3D2CBBE7-C3C0-49F5-AEAA-7E5D0D081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839" y="2870"/>
                <a:ext cx="86" cy="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 Box 47">
                <a:extLst>
                  <a:ext uri="{FF2B5EF4-FFF2-40B4-BE49-F238E27FC236}">
                    <a16:creationId xmlns:a16="http://schemas.microsoft.com/office/drawing/2014/main" id="{09CEB373-7451-49F0-B628-16062C631A0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820" y="3694"/>
                <a:ext cx="24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R</a:t>
                </a:r>
                <a:r>
                  <a:rPr lang="en-US" altLang="en-US" sz="1600" baseline="-25000">
                    <a:latin typeface="Times New Roman" panose="02020603050405020304" pitchFamily="18" charset="0"/>
                  </a:rPr>
                  <a:t>3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5" name="Group 48">
                <a:extLst>
                  <a:ext uri="{FF2B5EF4-FFF2-40B4-BE49-F238E27FC236}">
                    <a16:creationId xmlns:a16="http://schemas.microsoft.com/office/drawing/2014/main" id="{84CE24E3-A4A9-4F34-9546-C1BA2ED72DD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115" y="3333"/>
                <a:ext cx="216" cy="64"/>
                <a:chOff x="2162" y="3286"/>
                <a:chExt cx="332" cy="96"/>
              </a:xfrm>
            </p:grpSpPr>
            <p:sp>
              <p:nvSpPr>
                <p:cNvPr id="26" name="Line 49">
                  <a:extLst>
                    <a:ext uri="{FF2B5EF4-FFF2-40B4-BE49-F238E27FC236}">
                      <a16:creationId xmlns:a16="http://schemas.microsoft.com/office/drawing/2014/main" id="{7E7CA425-FC86-40D8-A098-C3142D547EE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162" y="3286"/>
                  <a:ext cx="33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50">
                  <a:extLst>
                    <a:ext uri="{FF2B5EF4-FFF2-40B4-BE49-F238E27FC236}">
                      <a16:creationId xmlns:a16="http://schemas.microsoft.com/office/drawing/2014/main" id="{D4DE1B08-5B11-4556-8486-FF814E4CB23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260" y="3382"/>
                  <a:ext cx="1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8" name="Picture 46">
              <a:extLst>
                <a:ext uri="{FF2B5EF4-FFF2-40B4-BE49-F238E27FC236}">
                  <a16:creationId xmlns:a16="http://schemas.microsoft.com/office/drawing/2014/main" id="{BB594B18-C6DB-40A8-90DE-EFA642D29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721476" y="3965576"/>
              <a:ext cx="136525" cy="54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05AD64-74B7-49C9-9024-6033EEA1CFC8}"/>
              </a:ext>
            </a:extLst>
          </p:cNvPr>
          <p:cNvGrpSpPr/>
          <p:nvPr/>
        </p:nvGrpSpPr>
        <p:grpSpPr>
          <a:xfrm>
            <a:off x="6888860" y="3635056"/>
            <a:ext cx="1448006" cy="731520"/>
            <a:chOff x="5783629" y="4385779"/>
            <a:chExt cx="1448006" cy="73152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C70EDD0-31D6-4F63-AA06-3556FF17858D}"/>
                </a:ext>
              </a:extLst>
            </p:cNvPr>
            <p:cNvGrpSpPr/>
            <p:nvPr/>
          </p:nvGrpSpPr>
          <p:grpSpPr>
            <a:xfrm>
              <a:off x="5783629" y="4385779"/>
              <a:ext cx="1284709" cy="731520"/>
              <a:chOff x="6691252" y="4216437"/>
              <a:chExt cx="1284709" cy="73152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F6E118F-D602-4D5C-B278-77084BDEC275}"/>
                  </a:ext>
                </a:extLst>
              </p:cNvPr>
              <p:cNvCxnSpPr/>
              <p:nvPr/>
            </p:nvCxnSpPr>
            <p:spPr>
              <a:xfrm>
                <a:off x="6695801" y="4222947"/>
                <a:ext cx="128016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DB93AA1-4BC6-4AC1-BBB0-904731D1527B}"/>
                  </a:ext>
                </a:extLst>
              </p:cNvPr>
              <p:cNvCxnSpPr/>
              <p:nvPr/>
            </p:nvCxnSpPr>
            <p:spPr>
              <a:xfrm>
                <a:off x="6691252" y="4938267"/>
                <a:ext cx="128016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A3CAE66-A1B1-4DF4-89C9-46D2B1192EC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99716" y="4582197"/>
                <a:ext cx="73152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DD18DC-4633-44F0-9158-6F2CEB02C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5875" y="4572537"/>
              <a:ext cx="365760" cy="3657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C5569C-A78E-48C4-9130-B48C876DD57E}"/>
              </a:ext>
            </a:extLst>
          </p:cNvPr>
          <p:cNvGrpSpPr/>
          <p:nvPr/>
        </p:nvGrpSpPr>
        <p:grpSpPr>
          <a:xfrm rot="16200000">
            <a:off x="5556940" y="2444143"/>
            <a:ext cx="1448006" cy="731520"/>
            <a:chOff x="5783629" y="4385779"/>
            <a:chExt cx="1448006" cy="7315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1B7FEC3-F049-46CE-B77B-514A15D2BEB0}"/>
                </a:ext>
              </a:extLst>
            </p:cNvPr>
            <p:cNvGrpSpPr/>
            <p:nvPr/>
          </p:nvGrpSpPr>
          <p:grpSpPr>
            <a:xfrm>
              <a:off x="5783629" y="4385779"/>
              <a:ext cx="1284709" cy="731520"/>
              <a:chOff x="6691252" y="4216437"/>
              <a:chExt cx="1284709" cy="73152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9C9A50B-C31A-4A7C-ADF1-5CC7F175A293}"/>
                  </a:ext>
                </a:extLst>
              </p:cNvPr>
              <p:cNvCxnSpPr/>
              <p:nvPr/>
            </p:nvCxnSpPr>
            <p:spPr>
              <a:xfrm>
                <a:off x="6695801" y="4222947"/>
                <a:ext cx="128016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E804721-45BD-4C80-BB8B-9089E06B5E91}"/>
                  </a:ext>
                </a:extLst>
              </p:cNvPr>
              <p:cNvCxnSpPr/>
              <p:nvPr/>
            </p:nvCxnSpPr>
            <p:spPr>
              <a:xfrm>
                <a:off x="6691252" y="4938267"/>
                <a:ext cx="128016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79365B1-C420-43BF-ABF7-988675BE75B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99716" y="4582197"/>
                <a:ext cx="73152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F8F9E04-6144-42A4-8DB7-78FBB371E3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865875" y="4572537"/>
              <a:ext cx="365760" cy="3657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4937FF-DF87-4648-AA17-81E0A06EDDC5}"/>
              </a:ext>
            </a:extLst>
          </p:cNvPr>
          <p:cNvGrpSpPr/>
          <p:nvPr/>
        </p:nvGrpSpPr>
        <p:grpSpPr>
          <a:xfrm rot="5400000">
            <a:off x="5585351" y="4860522"/>
            <a:ext cx="1448006" cy="731520"/>
            <a:chOff x="5783629" y="4385779"/>
            <a:chExt cx="1448006" cy="7315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6AC29F8-4B4E-4536-81AA-A27C470DBA95}"/>
                </a:ext>
              </a:extLst>
            </p:cNvPr>
            <p:cNvGrpSpPr/>
            <p:nvPr/>
          </p:nvGrpSpPr>
          <p:grpSpPr>
            <a:xfrm>
              <a:off x="5783629" y="4385779"/>
              <a:ext cx="1284709" cy="731520"/>
              <a:chOff x="6691252" y="4216437"/>
              <a:chExt cx="1284709" cy="731520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D459FA-3903-483D-8F40-1AC518CADC27}"/>
                  </a:ext>
                </a:extLst>
              </p:cNvPr>
              <p:cNvCxnSpPr/>
              <p:nvPr/>
            </p:nvCxnSpPr>
            <p:spPr>
              <a:xfrm>
                <a:off x="6695801" y="4222947"/>
                <a:ext cx="128016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D55BA5B-6A75-4F0F-B8D2-0B9E500F0174}"/>
                  </a:ext>
                </a:extLst>
              </p:cNvPr>
              <p:cNvCxnSpPr/>
              <p:nvPr/>
            </p:nvCxnSpPr>
            <p:spPr>
              <a:xfrm>
                <a:off x="6691252" y="4938267"/>
                <a:ext cx="128016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28EABE-9A96-446B-93A9-24BFFBA5DB9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99716" y="4582197"/>
                <a:ext cx="731520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ABDADCD-FCA4-46EA-A5C0-4E471629EF7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865875" y="4572537"/>
              <a:ext cx="365760" cy="36576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790D589-7FE4-411A-833B-F8CDF8724F70}"/>
              </a:ext>
            </a:extLst>
          </p:cNvPr>
          <p:cNvSpPr txBox="1"/>
          <p:nvPr/>
        </p:nvSpPr>
        <p:spPr>
          <a:xfrm>
            <a:off x="8625680" y="3299273"/>
            <a:ext cx="2946400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 voltmeter is a peripheral device that does not affect the operation of the circuit itself.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  <p:bldP spid="22531" grpId="1" uiExpand="1" build="p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8CBCE6-8BB8-4AC4-A5AF-445DBB9B8287}"/>
              </a:ext>
            </a:extLst>
          </p:cNvPr>
          <p:cNvGrpSpPr/>
          <p:nvPr/>
        </p:nvGrpSpPr>
        <p:grpSpPr>
          <a:xfrm>
            <a:off x="4675189" y="3285994"/>
            <a:ext cx="2643187" cy="1828800"/>
            <a:chOff x="4675189" y="3354388"/>
            <a:chExt cx="2643187" cy="1828800"/>
          </a:xfrm>
        </p:grpSpPr>
        <p:grpSp>
          <p:nvGrpSpPr>
            <p:cNvPr id="4151" name="Group 55">
              <a:extLst>
                <a:ext uri="{FF2B5EF4-FFF2-40B4-BE49-F238E27FC236}">
                  <a16:creationId xmlns:a16="http://schemas.microsoft.com/office/drawing/2014/main" id="{A121D6A7-C76F-4DA6-9C95-D79D866CA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189" y="3354388"/>
              <a:ext cx="2643187" cy="1828800"/>
              <a:chOff x="1930" y="2788"/>
              <a:chExt cx="1665" cy="1152"/>
            </a:xfrm>
          </p:grpSpPr>
          <p:sp>
            <p:nvSpPr>
              <p:cNvPr id="15369" name="Rectangle 28">
                <a:extLst>
                  <a:ext uri="{FF2B5EF4-FFF2-40B4-BE49-F238E27FC236}">
                    <a16:creationId xmlns:a16="http://schemas.microsoft.com/office/drawing/2014/main" id="{3722836E-85D5-42A4-A2C4-07E818313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2788"/>
                <a:ext cx="1635" cy="115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370" name="Text Box 30">
                <a:extLst>
                  <a:ext uri="{FF2B5EF4-FFF2-40B4-BE49-F238E27FC236}">
                    <a16:creationId xmlns:a16="http://schemas.microsoft.com/office/drawing/2014/main" id="{9B0CB899-F5CC-4333-B061-DBF34026B01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788" y="2790"/>
                <a:ext cx="252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R</a:t>
                </a:r>
                <a:r>
                  <a:rPr lang="en-US" altLang="en-US" sz="1600" baseline="-25000">
                    <a:latin typeface="Times New Roman" panose="02020603050405020304" pitchFamily="18" charset="0"/>
                  </a:rPr>
                  <a:t>1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1" name="Text Box 33">
                <a:extLst>
                  <a:ext uri="{FF2B5EF4-FFF2-40B4-BE49-F238E27FC236}">
                    <a16:creationId xmlns:a16="http://schemas.microsoft.com/office/drawing/2014/main" id="{D03D0246-3656-4F66-A087-38C58C626546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311" y="3214"/>
                <a:ext cx="284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R</a:t>
                </a:r>
                <a:r>
                  <a:rPr lang="en-US" altLang="en-US" sz="1600" baseline="-25000">
                    <a:latin typeface="Times New Roman" panose="02020603050405020304" pitchFamily="18" charset="0"/>
                  </a:rPr>
                  <a:t>2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73" name="Text Box 35">
                <a:extLst>
                  <a:ext uri="{FF2B5EF4-FFF2-40B4-BE49-F238E27FC236}">
                    <a16:creationId xmlns:a16="http://schemas.microsoft.com/office/drawing/2014/main" id="{07D30247-31A6-4487-A82B-4EA1B73DA35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049" y="3177"/>
                <a:ext cx="241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15374" name="Line 36">
                <a:extLst>
                  <a:ext uri="{FF2B5EF4-FFF2-40B4-BE49-F238E27FC236}">
                    <a16:creationId xmlns:a16="http://schemas.microsoft.com/office/drawing/2014/main" id="{CC7191D2-7462-456A-B1C4-4242B7ED99F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23" y="3041"/>
                <a:ext cx="1" cy="2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5" name="Line 37">
                <a:extLst>
                  <a:ext uri="{FF2B5EF4-FFF2-40B4-BE49-F238E27FC236}">
                    <a16:creationId xmlns:a16="http://schemas.microsoft.com/office/drawing/2014/main" id="{ACB00E4F-DD01-4B05-B543-7E4420F5EE6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4" y="3405"/>
                <a:ext cx="0" cy="2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6" name="Line 38">
                <a:extLst>
                  <a:ext uri="{FF2B5EF4-FFF2-40B4-BE49-F238E27FC236}">
                    <a16:creationId xmlns:a16="http://schemas.microsoft.com/office/drawing/2014/main" id="{DF428509-5324-4EB1-B34A-FE122A8A5FB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4" y="3649"/>
                <a:ext cx="50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7" name="Line 39">
                <a:extLst>
                  <a:ext uri="{FF2B5EF4-FFF2-40B4-BE49-F238E27FC236}">
                    <a16:creationId xmlns:a16="http://schemas.microsoft.com/office/drawing/2014/main" id="{4D7CB273-F182-4FD6-B7C2-6FFE38E6DDF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263" y="303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8" name="Line 40">
                <a:extLst>
                  <a:ext uri="{FF2B5EF4-FFF2-40B4-BE49-F238E27FC236}">
                    <a16:creationId xmlns:a16="http://schemas.microsoft.com/office/drawing/2014/main" id="{3955A2E5-8A73-44E9-8681-DA060255B00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263" y="3509"/>
                <a:ext cx="0" cy="13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9" name="Line 41">
                <a:extLst>
                  <a:ext uri="{FF2B5EF4-FFF2-40B4-BE49-F238E27FC236}">
                    <a16:creationId xmlns:a16="http://schemas.microsoft.com/office/drawing/2014/main" id="{D0381F04-0C1A-4941-BF02-67819190DE5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54" y="3040"/>
                <a:ext cx="20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0" name="Line 42">
                <a:extLst>
                  <a:ext uri="{FF2B5EF4-FFF2-40B4-BE49-F238E27FC236}">
                    <a16:creationId xmlns:a16="http://schemas.microsoft.com/office/drawing/2014/main" id="{5A40F6B1-D91D-448A-96D0-BC6BAB28DB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62" y="3650"/>
                <a:ext cx="19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1" name="Line 43">
                <a:extLst>
                  <a:ext uri="{FF2B5EF4-FFF2-40B4-BE49-F238E27FC236}">
                    <a16:creationId xmlns:a16="http://schemas.microsoft.com/office/drawing/2014/main" id="{FDA36981-D693-45C1-AAF9-DB47A75EA18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1" y="3041"/>
                <a:ext cx="50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44">
                <a:extLst>
                  <a:ext uri="{FF2B5EF4-FFF2-40B4-BE49-F238E27FC236}">
                    <a16:creationId xmlns:a16="http://schemas.microsoft.com/office/drawing/2014/main" id="{81CABAA6-B9D7-45AF-BE5D-3A29C530ED4D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34" y="3180"/>
                <a:ext cx="201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V</a:t>
                </a:r>
              </a:p>
            </p:txBody>
          </p:sp>
          <p:pic>
            <p:nvPicPr>
              <p:cNvPr id="15383" name="Picture 45">
                <a:extLst>
                  <a:ext uri="{FF2B5EF4-FFF2-40B4-BE49-F238E27FC236}">
                    <a16:creationId xmlns:a16="http://schemas.microsoft.com/office/drawing/2014/main" id="{215A1578-0B60-4ADF-9C1A-EBD2731799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853" y="3477"/>
                <a:ext cx="86" cy="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384" name="Picture 46">
                <a:extLst>
                  <a:ext uri="{FF2B5EF4-FFF2-40B4-BE49-F238E27FC236}">
                    <a16:creationId xmlns:a16="http://schemas.microsoft.com/office/drawing/2014/main" id="{4709A399-8435-4BB3-A90D-BF80321CCA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839" y="2870"/>
                <a:ext cx="86" cy="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85" name="Text Box 47">
                <a:extLst>
                  <a:ext uri="{FF2B5EF4-FFF2-40B4-BE49-F238E27FC236}">
                    <a16:creationId xmlns:a16="http://schemas.microsoft.com/office/drawing/2014/main" id="{A6ED6D62-557A-4AC5-8BA4-04632ECB82D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820" y="3694"/>
                <a:ext cx="24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>
                    <a:latin typeface="Times New Roman" panose="02020603050405020304" pitchFamily="18" charset="0"/>
                  </a:rPr>
                  <a:t>R</a:t>
                </a:r>
                <a:r>
                  <a:rPr lang="en-US" altLang="en-US" sz="1600" baseline="-25000">
                    <a:latin typeface="Times New Roman" panose="02020603050405020304" pitchFamily="18" charset="0"/>
                  </a:rPr>
                  <a:t>3</a:t>
                </a:r>
                <a:endParaRPr lang="en-US" altLang="en-US" sz="16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5386" name="Group 48">
                <a:extLst>
                  <a:ext uri="{FF2B5EF4-FFF2-40B4-BE49-F238E27FC236}">
                    <a16:creationId xmlns:a16="http://schemas.microsoft.com/office/drawing/2014/main" id="{30DCA16D-270A-4294-B717-D8FA480C954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115" y="3333"/>
                <a:ext cx="216" cy="64"/>
                <a:chOff x="2162" y="3286"/>
                <a:chExt cx="332" cy="96"/>
              </a:xfrm>
            </p:grpSpPr>
            <p:sp>
              <p:nvSpPr>
                <p:cNvPr id="15387" name="Line 49">
                  <a:extLst>
                    <a:ext uri="{FF2B5EF4-FFF2-40B4-BE49-F238E27FC236}">
                      <a16:creationId xmlns:a16="http://schemas.microsoft.com/office/drawing/2014/main" id="{F11DDB56-3C76-418B-9006-8FDDAD85DCF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162" y="3286"/>
                  <a:ext cx="33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88" name="Line 50">
                  <a:extLst>
                    <a:ext uri="{FF2B5EF4-FFF2-40B4-BE49-F238E27FC236}">
                      <a16:creationId xmlns:a16="http://schemas.microsoft.com/office/drawing/2014/main" id="{06905ADB-A0EE-4B1F-8836-F2B7F4B0FF2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260" y="3382"/>
                  <a:ext cx="131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46">
              <a:extLst>
                <a:ext uri="{FF2B5EF4-FFF2-40B4-BE49-F238E27FC236}">
                  <a16:creationId xmlns:a16="http://schemas.microsoft.com/office/drawing/2014/main" id="{CD05455B-623B-4ECD-88DD-92F92C074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721476" y="3965576"/>
              <a:ext cx="136525" cy="54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362" name="Rectangle 2">
            <a:extLst>
              <a:ext uri="{FF2B5EF4-FFF2-40B4-BE49-F238E27FC236}">
                <a16:creationId xmlns:a16="http://schemas.microsoft.com/office/drawing/2014/main" id="{6220EF28-67FA-4722-91A4-4344D55E06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31136" y="774192"/>
            <a:ext cx="7729728" cy="118872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400" dirty="0"/>
              <a:t>Connecting the ammeter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73DB9A6F-6FAE-43AE-A731-1C9A882BC725}"/>
              </a:ext>
            </a:extLst>
          </p:cNvPr>
          <p:cNvSpPr txBox="1">
            <a:spLocks noChangeArrowheads="1"/>
          </p:cNvSpPr>
          <p:nvPr/>
        </p:nvSpPr>
        <p:spPr>
          <a:xfrm>
            <a:off x="2036764" y="2188582"/>
            <a:ext cx="9075736" cy="1188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/>
              <a:t>While voltmeters are connected in parallel, </a:t>
            </a:r>
            <a:r>
              <a:rPr lang="en-US" altLang="en-US" sz="2000" b="1" dirty="0">
                <a:solidFill>
                  <a:srgbClr val="FF0000"/>
                </a:solidFill>
              </a:rPr>
              <a:t>Ammeters are connecting in series</a:t>
            </a:r>
            <a:r>
              <a:rPr lang="en-US" altLang="en-US" b="1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This means that they are an integral part of the circuit.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Current has to flow through them in order for them to take a measurement.</a:t>
            </a:r>
          </a:p>
          <a:p>
            <a:pPr>
              <a:lnSpc>
                <a:spcPct val="90000"/>
              </a:lnSpc>
            </a:pPr>
            <a:endParaRPr lang="en-US" altLang="en-US" b="1" dirty="0"/>
          </a:p>
          <a:p>
            <a:pPr>
              <a:lnSpc>
                <a:spcPct val="90000"/>
              </a:lnSpc>
            </a:pPr>
            <a:endParaRPr lang="en-US" altLang="en-US" b="1" dirty="0"/>
          </a:p>
          <a:p>
            <a:pPr>
              <a:lnSpc>
                <a:spcPct val="90000"/>
              </a:lnSpc>
            </a:pPr>
            <a:endParaRPr lang="en-US" altLang="en-US" sz="8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21909B0-9C42-4CBC-B16B-1E67D49D8BB7}"/>
              </a:ext>
            </a:extLst>
          </p:cNvPr>
          <p:cNvSpPr>
            <a:spLocks noChangeAspect="1"/>
          </p:cNvSpPr>
          <p:nvPr/>
        </p:nvSpPr>
        <p:spPr>
          <a:xfrm>
            <a:off x="5392580" y="349395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4647805-1C3B-4D52-8E90-F57DEB5E795A}"/>
              </a:ext>
            </a:extLst>
          </p:cNvPr>
          <p:cNvSpPr>
            <a:spLocks noChangeAspect="1"/>
          </p:cNvSpPr>
          <p:nvPr/>
        </p:nvSpPr>
        <p:spPr>
          <a:xfrm>
            <a:off x="5405280" y="448455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88A426-CC0B-446A-A70F-6C58C7966804}"/>
              </a:ext>
            </a:extLst>
          </p:cNvPr>
          <p:cNvSpPr txBox="1"/>
          <p:nvPr/>
        </p:nvSpPr>
        <p:spPr>
          <a:xfrm>
            <a:off x="4293397" y="5600386"/>
            <a:ext cx="1311274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Serious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554DAEB-00D6-4C5D-BF55-3E0A758345A2}"/>
              </a:ext>
            </a:extLst>
          </p:cNvPr>
          <p:cNvSpPr/>
          <p:nvPr/>
        </p:nvSpPr>
        <p:spPr>
          <a:xfrm>
            <a:off x="5557045" y="5668738"/>
            <a:ext cx="1062039" cy="177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13DA1879-48F7-4CBF-B91D-2A5A41A352B0}"/>
              </a:ext>
            </a:extLst>
          </p:cNvPr>
          <p:cNvSpPr/>
          <p:nvPr/>
        </p:nvSpPr>
        <p:spPr>
          <a:xfrm>
            <a:off x="5557045" y="5973538"/>
            <a:ext cx="1062039" cy="177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EA3075E5-A8C0-4101-A48E-A5AB18D421C9}"/>
              </a:ext>
            </a:extLst>
          </p:cNvPr>
          <p:cNvSpPr/>
          <p:nvPr/>
        </p:nvSpPr>
        <p:spPr>
          <a:xfrm>
            <a:off x="5569745" y="6252938"/>
            <a:ext cx="1062039" cy="177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7E5B55-81E4-4323-A0F5-F7BC72F034A3}"/>
              </a:ext>
            </a:extLst>
          </p:cNvPr>
          <p:cNvSpPr/>
          <p:nvPr/>
        </p:nvSpPr>
        <p:spPr>
          <a:xfrm>
            <a:off x="5351516" y="5167299"/>
            <a:ext cx="1473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Remember: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413839-D9AD-428F-8B48-A0FAEE8331F9}"/>
              </a:ext>
            </a:extLst>
          </p:cNvPr>
          <p:cNvSpPr txBox="1"/>
          <p:nvPr/>
        </p:nvSpPr>
        <p:spPr>
          <a:xfrm>
            <a:off x="6631783" y="5593111"/>
            <a:ext cx="2436017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Ammeter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Connect in Series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32" grpId="0" animBg="1"/>
      <p:bldP spid="32" grpId="1" animBg="1"/>
      <p:bldP spid="33" grpId="0" animBg="1"/>
      <p:bldP spid="34" grpId="0" animBg="1"/>
      <p:bldP spid="3" grpId="0" animBg="1"/>
      <p:bldP spid="36" grpId="0" animBg="1"/>
      <p:bldP spid="37" grpId="0" animBg="1"/>
      <p:bldP spid="4" grpId="0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4D23B46-F127-4960-9E74-0392D8DC6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5100" y="964692"/>
            <a:ext cx="9423400" cy="11887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400" dirty="0"/>
              <a:t>Example: </a:t>
            </a:r>
            <a:br>
              <a:rPr lang="en-US" altLang="en-US" sz="3400" dirty="0"/>
            </a:br>
            <a:r>
              <a:rPr lang="en-US" altLang="en-US" sz="3400" dirty="0"/>
              <a:t>Which one(s) is (are) correct?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B4C5F-AAA8-4460-AFC4-71084823EFEE}"/>
              </a:ext>
            </a:extLst>
          </p:cNvPr>
          <p:cNvSpPr txBox="1"/>
          <p:nvPr/>
        </p:nvSpPr>
        <p:spPr>
          <a:xfrm>
            <a:off x="3790219" y="6419302"/>
            <a:ext cx="588270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Ammeters in series (1), and Voltmeters in parallel (4)</a:t>
            </a:r>
          </a:p>
        </p:txBody>
      </p:sp>
      <p:pic>
        <p:nvPicPr>
          <p:cNvPr id="5" name="Picture 14" descr="https://lh6.googleusercontent.com/_6POpA1rjx_p6fr5OO-rmtW9qWgimh5IR0iIeOlPBFE_rrialbVcAkqtYC6UvpeU1MEMVuFtt73jKwj5G2jeFvkBuHazt5TC0lh4A2KAHvd0n0TmzBrdfuYlt_f8DuQ5O5P_qAh-UsTKYjA">
            <a:extLst>
              <a:ext uri="{FF2B5EF4-FFF2-40B4-BE49-F238E27FC236}">
                <a16:creationId xmlns:a16="http://schemas.microsoft.com/office/drawing/2014/main" id="{6BA389D9-27C4-4D34-96F6-B5F167BE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2409825"/>
            <a:ext cx="260032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lh3.googleusercontent.com/R_DH4e7NIQl-ssRkXliyIkC9o-hX2xCvZqWBcxBH63OAVfZdaIxB2jn3Z3c4XiNo93HLYKYg7y9k7VpCL0eVgKnVKZeqLOIQypREQMRf5M0w_009mvqwDJcEhDjPQzhjXQc64DN6FTkbLN4">
            <a:extLst>
              <a:ext uri="{FF2B5EF4-FFF2-40B4-BE49-F238E27FC236}">
                <a16:creationId xmlns:a16="http://schemas.microsoft.com/office/drawing/2014/main" id="{931C1B11-1E14-475F-8E5C-983DAAEF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70" y="2409825"/>
            <a:ext cx="26670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lh4.googleusercontent.com/qD5Q49fiYMs41nQjpUGk8CjshFuXGP69PlCPjsEgLmFmVqnWbTZaxUsBWrbPWL9LxkhGWRQlPS7oY4vLUij_-s4gzhJETLDyapDQFv2E9mDJAwu3p5woy8DruI7M1ohdcKU6TqsZuYsVi1Q">
            <a:extLst>
              <a:ext uri="{FF2B5EF4-FFF2-40B4-BE49-F238E27FC236}">
                <a16:creationId xmlns:a16="http://schemas.microsoft.com/office/drawing/2014/main" id="{CF41C337-E99F-4859-B025-CCE1FBDE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4654534"/>
            <a:ext cx="25527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lh3.googleusercontent.com/-gmfUK99qUeBk6abTECM5mgig6xRIVpdzOUb9rK0TZ6YP0UHVfs_D8f1CZ3ta_svzlDfcbNZgWZKiIW3GP7fmdx2qutON1AA8RtuluUjvb1uOCTQOmn67cSVZPJ_sbX-hDc1oQAfVu-e91w">
            <a:extLst>
              <a:ext uri="{FF2B5EF4-FFF2-40B4-BE49-F238E27FC236}">
                <a16:creationId xmlns:a16="http://schemas.microsoft.com/office/drawing/2014/main" id="{E0581838-55DB-4195-8126-5DE23326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70" y="4654534"/>
            <a:ext cx="26289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522BB2-44CE-41D7-A867-F4A4C527EACD}"/>
              </a:ext>
            </a:extLst>
          </p:cNvPr>
          <p:cNvSpPr txBox="1"/>
          <p:nvPr/>
        </p:nvSpPr>
        <p:spPr>
          <a:xfrm>
            <a:off x="4077472" y="40627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E941C5-4071-4BCF-B87C-FEAC0E203842}"/>
              </a:ext>
            </a:extLst>
          </p:cNvPr>
          <p:cNvSpPr txBox="1"/>
          <p:nvPr/>
        </p:nvSpPr>
        <p:spPr>
          <a:xfrm>
            <a:off x="7915029" y="39909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5055BC-F176-45A9-94CB-D1AC5E6B096E}"/>
              </a:ext>
            </a:extLst>
          </p:cNvPr>
          <p:cNvSpPr txBox="1"/>
          <p:nvPr/>
        </p:nvSpPr>
        <p:spPr>
          <a:xfrm>
            <a:off x="4077472" y="59937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36C20E-4385-473B-8AB0-6A37A809FD23}"/>
              </a:ext>
            </a:extLst>
          </p:cNvPr>
          <p:cNvSpPr txBox="1"/>
          <p:nvPr/>
        </p:nvSpPr>
        <p:spPr>
          <a:xfrm>
            <a:off x="7915029" y="59426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C4E42D-1C31-44FE-AE56-180FC2AF9AEE}"/>
              </a:ext>
            </a:extLst>
          </p:cNvPr>
          <p:cNvSpPr>
            <a:spLocks noChangeAspect="1"/>
          </p:cNvSpPr>
          <p:nvPr/>
        </p:nvSpPr>
        <p:spPr>
          <a:xfrm>
            <a:off x="4052072" y="4062722"/>
            <a:ext cx="365760" cy="369332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9EF360-68AA-48AF-85C4-4E418D89DFEE}"/>
              </a:ext>
            </a:extLst>
          </p:cNvPr>
          <p:cNvSpPr>
            <a:spLocks noChangeAspect="1"/>
          </p:cNvSpPr>
          <p:nvPr/>
        </p:nvSpPr>
        <p:spPr>
          <a:xfrm>
            <a:off x="7902329" y="5953958"/>
            <a:ext cx="365760" cy="369332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7" grpId="0"/>
      <p:bldP spid="28" grpId="0"/>
      <p:bldP spid="29" grpId="0"/>
      <p:bldP spid="7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AFF11-1F60-475E-B1CF-71B4A5302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70992"/>
            <a:ext cx="7729728" cy="1188720"/>
          </a:xfrm>
        </p:spPr>
        <p:txBody>
          <a:bodyPr/>
          <a:lstStyle/>
          <a:p>
            <a:r>
              <a:rPr lang="en-US" dirty="0"/>
              <a:t>Example</a:t>
            </a:r>
            <a:br>
              <a:rPr lang="en-US" dirty="0"/>
            </a:br>
            <a:r>
              <a:rPr lang="en-US" dirty="0"/>
              <a:t>Where to place the 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DB4A-33CF-4D59-BA41-79A7998F3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36" y="1914144"/>
            <a:ext cx="8944864" cy="2353056"/>
          </a:xfrm>
        </p:spPr>
        <p:txBody>
          <a:bodyPr>
            <a:normAutofit/>
          </a:bodyPr>
          <a:lstStyle/>
          <a:p>
            <a:r>
              <a:rPr lang="en-US" sz="2000" dirty="0"/>
              <a:t>What type of circuit is it?</a:t>
            </a:r>
          </a:p>
          <a:p>
            <a:r>
              <a:rPr lang="en-US" sz="2000" dirty="0"/>
              <a:t> Where would you put a meter in the circuit to measure the total current? </a:t>
            </a:r>
          </a:p>
          <a:p>
            <a:r>
              <a:rPr lang="en-US" sz="2000" dirty="0"/>
              <a:t>Where would you put a meter in the circuit to measure the current through R</a:t>
            </a:r>
            <a:r>
              <a:rPr lang="en-US" sz="2000" baseline="-25000" dirty="0"/>
              <a:t>1</a:t>
            </a:r>
            <a:r>
              <a:rPr lang="en-US" sz="2000" dirty="0"/>
              <a:t>?</a:t>
            </a:r>
          </a:p>
          <a:p>
            <a:r>
              <a:rPr lang="en-US" sz="2000" dirty="0"/>
              <a:t>Where would you put a meter in the circuit to measure the current through R</a:t>
            </a:r>
            <a:r>
              <a:rPr lang="en-US" sz="2000" baseline="-25000" dirty="0"/>
              <a:t>2</a:t>
            </a:r>
            <a:r>
              <a:rPr lang="en-US" sz="2000" dirty="0"/>
              <a:t>?</a:t>
            </a:r>
          </a:p>
          <a:p>
            <a:r>
              <a:rPr lang="en-US" sz="2000" dirty="0"/>
              <a:t>Where would you put a meter in the circuit to measure the total voltage?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81FA09-8F4B-41D0-92C9-125A5D90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514" y="4158625"/>
            <a:ext cx="4232372" cy="246145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520D7BC-99F7-467F-B844-652C4E6B4A43}"/>
              </a:ext>
            </a:extLst>
          </p:cNvPr>
          <p:cNvSpPr>
            <a:spLocks noChangeAspect="1"/>
          </p:cNvSpPr>
          <p:nvPr/>
        </p:nvSpPr>
        <p:spPr>
          <a:xfrm>
            <a:off x="10161524" y="3679299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877F4F-CCB6-409D-A021-2A96330B0404}"/>
              </a:ext>
            </a:extLst>
          </p:cNvPr>
          <p:cNvSpPr>
            <a:spLocks noChangeAspect="1"/>
          </p:cNvSpPr>
          <p:nvPr/>
        </p:nvSpPr>
        <p:spPr>
          <a:xfrm>
            <a:off x="10161524" y="3236323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1D4A2E-5DCA-4580-A97C-737A50A3967F}"/>
              </a:ext>
            </a:extLst>
          </p:cNvPr>
          <p:cNvSpPr>
            <a:spLocks noChangeAspect="1"/>
          </p:cNvSpPr>
          <p:nvPr/>
        </p:nvSpPr>
        <p:spPr>
          <a:xfrm>
            <a:off x="10161524" y="2775712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FCCD8E-EE24-4021-A1D8-F657B0BFDC91}"/>
              </a:ext>
            </a:extLst>
          </p:cNvPr>
          <p:cNvSpPr>
            <a:spLocks noChangeAspect="1"/>
          </p:cNvSpPr>
          <p:nvPr/>
        </p:nvSpPr>
        <p:spPr>
          <a:xfrm>
            <a:off x="10161524" y="2315101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64736E-D00D-4578-B8D5-51FB687B9213}"/>
              </a:ext>
            </a:extLst>
          </p:cNvPr>
          <p:cNvSpPr txBox="1"/>
          <p:nvPr/>
        </p:nvSpPr>
        <p:spPr>
          <a:xfrm>
            <a:off x="4494213" y="1958360"/>
            <a:ext cx="99052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Parallel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4AC9EC-DD33-484C-A17D-9E1C9BFE4BD2}"/>
              </a:ext>
            </a:extLst>
          </p:cNvPr>
          <p:cNvSpPr>
            <a:spLocks noChangeAspect="1"/>
          </p:cNvSpPr>
          <p:nvPr/>
        </p:nvSpPr>
        <p:spPr>
          <a:xfrm>
            <a:off x="5182481" y="6186198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aseline="-25000" dirty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BA4269-E8F6-4F88-99C0-B91387AF3094}"/>
              </a:ext>
            </a:extLst>
          </p:cNvPr>
          <p:cNvSpPr>
            <a:spLocks noChangeAspect="1"/>
          </p:cNvSpPr>
          <p:nvPr/>
        </p:nvSpPr>
        <p:spPr>
          <a:xfrm>
            <a:off x="5895999" y="5820438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28F54BD-1302-4B13-920B-38A100CF5E50}"/>
              </a:ext>
            </a:extLst>
          </p:cNvPr>
          <p:cNvSpPr>
            <a:spLocks noChangeAspect="1"/>
          </p:cNvSpPr>
          <p:nvPr/>
        </p:nvSpPr>
        <p:spPr>
          <a:xfrm>
            <a:off x="6759599" y="4226052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065C44-683E-4779-947F-567A0C3A20ED}"/>
              </a:ext>
            </a:extLst>
          </p:cNvPr>
          <p:cNvSpPr>
            <a:spLocks noChangeAspect="1"/>
          </p:cNvSpPr>
          <p:nvPr/>
        </p:nvSpPr>
        <p:spPr>
          <a:xfrm>
            <a:off x="8011485" y="5128682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47610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4D23B46-F127-4960-9E74-0392D8DC6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5100" y="964692"/>
            <a:ext cx="9423400" cy="118872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400" dirty="0"/>
              <a:t>What does happen when a meter is connected incorrectly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B4C5F-AAA8-4460-AFC4-71084823EFEE}"/>
              </a:ext>
            </a:extLst>
          </p:cNvPr>
          <p:cNvSpPr txBox="1"/>
          <p:nvPr/>
        </p:nvSpPr>
        <p:spPr>
          <a:xfrm>
            <a:off x="1922279" y="3810739"/>
            <a:ext cx="907588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REMEMBER: ELECTRICITY ALWAYS TAKES THE PATH OF LEAST RESISTANCE</a:t>
            </a:r>
          </a:p>
        </p:txBody>
      </p:sp>
      <p:pic>
        <p:nvPicPr>
          <p:cNvPr id="3088" name="Picture 16" descr="https://lh3.googleusercontent.com/R_DH4e7NIQl-ssRkXliyIkC9o-hX2xCvZqWBcxBH63OAVfZdaIxB2jn3Z3c4XiNo93HLYKYg7y9k7VpCL0eVgKnVKZeqLOIQypREQMRf5M0w_009mvqwDJcEhDjPQzhjXQc64DN6FTkbLN4">
            <a:extLst>
              <a:ext uri="{FF2B5EF4-FFF2-40B4-BE49-F238E27FC236}">
                <a16:creationId xmlns:a16="http://schemas.microsoft.com/office/drawing/2014/main" id="{931C1B11-1E14-475F-8E5C-983DAAEF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54" y="4432615"/>
            <a:ext cx="26670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lh4.googleusercontent.com/qD5Q49fiYMs41nQjpUGk8CjshFuXGP69PlCPjsEgLmFmVqnWbTZaxUsBWrbPWL9LxkhGWRQlPS7oY4vLUij_-s4gzhJETLDyapDQFv2E9mDJAwu3p5woy8DruI7M1ohdcKU6TqsZuYsVi1Q">
            <a:extLst>
              <a:ext uri="{FF2B5EF4-FFF2-40B4-BE49-F238E27FC236}">
                <a16:creationId xmlns:a16="http://schemas.microsoft.com/office/drawing/2014/main" id="{CF41C337-E99F-4859-B025-CCE1FBDE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2429220"/>
            <a:ext cx="25527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B302BC92-4B00-4CC1-878C-4BDE41015911}"/>
              </a:ext>
            </a:extLst>
          </p:cNvPr>
          <p:cNvSpPr txBox="1">
            <a:spLocks noChangeArrowheads="1"/>
          </p:cNvSpPr>
          <p:nvPr/>
        </p:nvSpPr>
        <p:spPr>
          <a:xfrm>
            <a:off x="4466454" y="2503275"/>
            <a:ext cx="6646046" cy="118872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 dirty="0"/>
              <a:t>What happens if an ammeter is connected in parallel?</a:t>
            </a:r>
          </a:p>
          <a:p>
            <a:pPr lvl="1">
              <a:lnSpc>
                <a:spcPct val="90000"/>
              </a:lnSpc>
            </a:pPr>
            <a:r>
              <a:rPr lang="en-US" altLang="en-US" sz="1900" dirty="0"/>
              <a:t>You get a short circuit. Why?</a:t>
            </a:r>
          </a:p>
          <a:p>
            <a:pPr lvl="1">
              <a:lnSpc>
                <a:spcPct val="90000"/>
              </a:lnSpc>
            </a:pPr>
            <a:r>
              <a:rPr lang="en-US" altLang="en-US" sz="1900" dirty="0"/>
              <a:t>Because </a:t>
            </a:r>
            <a:r>
              <a:rPr lang="en-US" altLang="en-US" sz="1900" b="1" dirty="0">
                <a:solidFill>
                  <a:srgbClr val="FF0000"/>
                </a:solidFill>
              </a:rPr>
              <a:t>ammeters have virtually no resistance</a:t>
            </a:r>
            <a:r>
              <a:rPr lang="en-US" altLang="en-US" sz="1900" dirty="0"/>
              <a:t>.</a:t>
            </a:r>
          </a:p>
          <a:p>
            <a:pPr>
              <a:lnSpc>
                <a:spcPct val="90000"/>
              </a:lnSpc>
            </a:pPr>
            <a:endParaRPr lang="en-US" altLang="en-US" b="1" dirty="0"/>
          </a:p>
          <a:p>
            <a:pPr>
              <a:lnSpc>
                <a:spcPct val="90000"/>
              </a:lnSpc>
            </a:pPr>
            <a:endParaRPr lang="en-US" altLang="en-US" b="1" dirty="0"/>
          </a:p>
          <a:p>
            <a:pPr>
              <a:lnSpc>
                <a:spcPct val="90000"/>
              </a:lnSpc>
            </a:pPr>
            <a:endParaRPr lang="en-US" altLang="en-US" sz="800" b="1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2034EB43-9A03-4CB1-BC6E-7CA9482EB470}"/>
              </a:ext>
            </a:extLst>
          </p:cNvPr>
          <p:cNvSpPr txBox="1">
            <a:spLocks noChangeArrowheads="1"/>
          </p:cNvSpPr>
          <p:nvPr/>
        </p:nvSpPr>
        <p:spPr>
          <a:xfrm>
            <a:off x="4466454" y="4612775"/>
            <a:ext cx="6646046" cy="1188721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b="1" dirty="0"/>
              <a:t>What happens if a voltmeter is connected in series?</a:t>
            </a:r>
          </a:p>
          <a:p>
            <a:pPr lvl="1">
              <a:lnSpc>
                <a:spcPct val="90000"/>
              </a:lnSpc>
            </a:pPr>
            <a:r>
              <a:rPr lang="en-US" altLang="en-US" sz="1900" dirty="0"/>
              <a:t>The circuit will not operate. No current will flow. Why?</a:t>
            </a:r>
          </a:p>
          <a:p>
            <a:pPr lvl="1">
              <a:lnSpc>
                <a:spcPct val="90000"/>
              </a:lnSpc>
            </a:pPr>
            <a:r>
              <a:rPr lang="en-US" altLang="en-US" sz="1900" dirty="0"/>
              <a:t>Because </a:t>
            </a:r>
            <a:r>
              <a:rPr lang="en-US" altLang="en-US" sz="1900" b="1" dirty="0">
                <a:solidFill>
                  <a:srgbClr val="002060"/>
                </a:solidFill>
              </a:rPr>
              <a:t>voltmeters have virtually infinite resistance</a:t>
            </a:r>
            <a:r>
              <a:rPr lang="en-US" altLang="en-US" sz="1900" dirty="0"/>
              <a:t>.</a:t>
            </a:r>
          </a:p>
          <a:p>
            <a:pPr>
              <a:lnSpc>
                <a:spcPct val="90000"/>
              </a:lnSpc>
            </a:pPr>
            <a:endParaRPr lang="en-US" altLang="en-US" b="1" dirty="0"/>
          </a:p>
          <a:p>
            <a:pPr>
              <a:lnSpc>
                <a:spcPct val="90000"/>
              </a:lnSpc>
            </a:pPr>
            <a:endParaRPr lang="en-US" altLang="en-US" b="1" dirty="0"/>
          </a:p>
          <a:p>
            <a:pPr>
              <a:lnSpc>
                <a:spcPct val="90000"/>
              </a:lnSpc>
            </a:pPr>
            <a:endParaRPr lang="en-US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42485238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uiExpand="1" build="p" animBg="1"/>
      <p:bldP spid="15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A507C-E507-4DF6-A56F-28A9B710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PHET Simulation</a:t>
            </a:r>
          </a:p>
        </p:txBody>
      </p:sp>
      <p:pic>
        <p:nvPicPr>
          <p:cNvPr id="4" name="How to Connect Meters in PHET">
            <a:hlinkClick r:id="" action="ppaction://media"/>
            <a:extLst>
              <a:ext uri="{FF2B5EF4-FFF2-40B4-BE49-F238E27FC236}">
                <a16:creationId xmlns:a16="http://schemas.microsoft.com/office/drawing/2014/main" id="{CC8A89E1-C134-4B75-B225-3681555EAD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3382" y="2385391"/>
            <a:ext cx="7565236" cy="4253948"/>
          </a:xfrm>
        </p:spPr>
      </p:pic>
    </p:spTree>
    <p:extLst>
      <p:ext uri="{BB962C8B-B14F-4D97-AF65-F5344CB8AC3E}">
        <p14:creationId xmlns:p14="http://schemas.microsoft.com/office/powerpoint/2010/main" val="3456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286</TotalTime>
  <Words>304</Words>
  <Application>Microsoft Office PowerPoint</Application>
  <PresentationFormat>Widescreen</PresentationFormat>
  <Paragraphs>65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Gill Sans MT</vt:lpstr>
      <vt:lpstr>Times New Roman</vt:lpstr>
      <vt:lpstr>Verdana</vt:lpstr>
      <vt:lpstr>Parcel</vt:lpstr>
      <vt:lpstr>Connecting Ammeters and Voltmeters in a Circuit</vt:lpstr>
      <vt:lpstr>Connecting the Voltmeter</vt:lpstr>
      <vt:lpstr>Connecting the ammeter</vt:lpstr>
      <vt:lpstr>Example:  Which one(s) is (are) correct?</vt:lpstr>
      <vt:lpstr>Example Where to place the meter</vt:lpstr>
      <vt:lpstr>What does happen when a meter is connected incorrectly</vt:lpstr>
      <vt:lpstr>PHET Simulation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Kirchoff’s rules</dc:title>
  <dc:creator>charles ropes</dc:creator>
  <cp:lastModifiedBy>Charlie Ropes</cp:lastModifiedBy>
  <cp:revision>22</cp:revision>
  <dcterms:created xsi:type="dcterms:W3CDTF">2020-04-22T19:21:24Z</dcterms:created>
  <dcterms:modified xsi:type="dcterms:W3CDTF">2023-04-25T21:19:38Z</dcterms:modified>
</cp:coreProperties>
</file>